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sldIdLst>
    <p:sldId id="256" r:id="rId2"/>
    <p:sldId id="261" r:id="rId3"/>
    <p:sldId id="257" r:id="rId4"/>
    <p:sldId id="262" r:id="rId5"/>
    <p:sldId id="258" r:id="rId6"/>
    <p:sldId id="265" r:id="rId7"/>
    <p:sldId id="266" r:id="rId8"/>
    <p:sldId id="267" r:id="rId9"/>
    <p:sldId id="259" r:id="rId10"/>
    <p:sldId id="263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8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7EFCF-40F8-4300-BC0E-C13D9DB71A17}" type="doc">
      <dgm:prSet loTypeId="urn:microsoft.com/office/officeart/2005/8/layout/cycle2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DF756-92E4-404C-A8C9-C7EE6D1B941B}">
      <dgm:prSet phldrT="[Text]"/>
      <dgm:spPr/>
      <dgm:t>
        <a:bodyPr/>
        <a:lstStyle/>
        <a:p>
          <a:r>
            <a:rPr lang="en-US" dirty="0" smtClean="0"/>
            <a:t>IJK, Inc. </a:t>
          </a:r>
          <a:endParaRPr lang="en-US" dirty="0"/>
        </a:p>
      </dgm:t>
    </dgm:pt>
    <dgm:pt modelId="{56A39308-1DE7-45D7-BF18-4D1AF2CE09E3}" type="parTrans" cxnId="{DB15CB51-E35C-4138-BD30-06F5E794AEF4}">
      <dgm:prSet/>
      <dgm:spPr/>
      <dgm:t>
        <a:bodyPr/>
        <a:lstStyle/>
        <a:p>
          <a:endParaRPr lang="en-US"/>
        </a:p>
      </dgm:t>
    </dgm:pt>
    <dgm:pt modelId="{A87CFBBB-E7A7-4022-BA57-797819FBF918}" type="sibTrans" cxnId="{DB15CB51-E35C-4138-BD30-06F5E794AEF4}">
      <dgm:prSet/>
      <dgm:spPr/>
      <dgm:t>
        <a:bodyPr/>
        <a:lstStyle/>
        <a:p>
          <a:endParaRPr lang="en-US"/>
        </a:p>
      </dgm:t>
    </dgm:pt>
    <dgm:pt modelId="{0521A961-1A36-467C-8B1A-4179B54DD1F1}">
      <dgm:prSet phldrT="[Text]"/>
      <dgm:spPr/>
      <dgm:t>
        <a:bodyPr/>
        <a:lstStyle/>
        <a:p>
          <a:r>
            <a:rPr lang="en-US" dirty="0" smtClean="0"/>
            <a:t>Engineer Adam</a:t>
          </a:r>
          <a:endParaRPr lang="en-US" dirty="0"/>
        </a:p>
      </dgm:t>
    </dgm:pt>
    <dgm:pt modelId="{661F20F1-8518-4CA7-85D2-E17D9D54E82D}" type="parTrans" cxnId="{CA3D6795-3E46-4889-A2ED-78F80CFEE80C}">
      <dgm:prSet/>
      <dgm:spPr/>
      <dgm:t>
        <a:bodyPr/>
        <a:lstStyle/>
        <a:p>
          <a:endParaRPr lang="en-US"/>
        </a:p>
      </dgm:t>
    </dgm:pt>
    <dgm:pt modelId="{05B9AE4E-3D64-4DAA-AE46-3DAFA40697C2}" type="sibTrans" cxnId="{CA3D6795-3E46-4889-A2ED-78F80CFEE80C}">
      <dgm:prSet/>
      <dgm:spPr/>
      <dgm:t>
        <a:bodyPr/>
        <a:lstStyle/>
        <a:p>
          <a:endParaRPr lang="en-US"/>
        </a:p>
      </dgm:t>
    </dgm:pt>
    <dgm:pt modelId="{4B29E825-B1E5-4C7D-A304-D3713D719A75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AE7A0384-D12C-46E3-AAF0-C1527A407337}" type="parTrans" cxnId="{EA3C785B-E8F7-4250-A144-5FD973E616B8}">
      <dgm:prSet/>
      <dgm:spPr/>
      <dgm:t>
        <a:bodyPr/>
        <a:lstStyle/>
        <a:p>
          <a:endParaRPr lang="en-US"/>
        </a:p>
      </dgm:t>
    </dgm:pt>
    <dgm:pt modelId="{2346AAE4-C2AE-4C95-BD0B-2DFF0C680929}" type="sibTrans" cxnId="{EA3C785B-E8F7-4250-A144-5FD973E616B8}">
      <dgm:prSet/>
      <dgm:spPr/>
      <dgm:t>
        <a:bodyPr/>
        <a:lstStyle/>
        <a:p>
          <a:endParaRPr lang="en-US"/>
        </a:p>
      </dgm:t>
    </dgm:pt>
    <dgm:pt modelId="{956A0208-5148-4BA0-B232-7C714C9CFFB6}" type="pres">
      <dgm:prSet presAssocID="{5C97EFCF-40F8-4300-BC0E-C13D9DB71A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BF66039-75E8-4D44-8112-9C16E338FC09}" type="pres">
      <dgm:prSet presAssocID="{1D6DF756-92E4-404C-A8C9-C7EE6D1B941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DD3EF-AAF5-462A-8560-A3D5716A6089}" type="pres">
      <dgm:prSet presAssocID="{A87CFBBB-E7A7-4022-BA57-797819FBF918}" presName="sibTrans" presStyleLbl="sibTrans2D1" presStyleIdx="0" presStyleCnt="3"/>
      <dgm:spPr/>
      <dgm:t>
        <a:bodyPr/>
        <a:lstStyle/>
        <a:p>
          <a:endParaRPr lang="es-ES"/>
        </a:p>
      </dgm:t>
    </dgm:pt>
    <dgm:pt modelId="{1C110083-186D-463D-92BA-A2C38A4099C9}" type="pres">
      <dgm:prSet presAssocID="{A87CFBBB-E7A7-4022-BA57-797819FBF918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1DA111AB-2B84-465B-8375-3EEFCFA75639}" type="pres">
      <dgm:prSet presAssocID="{0521A961-1A36-467C-8B1A-4179B54DD1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2CCE6-427E-42F3-A171-A33C0EBF67FE}" type="pres">
      <dgm:prSet presAssocID="{05B9AE4E-3D64-4DAA-AE46-3DAFA40697C2}" presName="sibTrans" presStyleLbl="sibTrans2D1" presStyleIdx="1" presStyleCnt="3"/>
      <dgm:spPr/>
      <dgm:t>
        <a:bodyPr/>
        <a:lstStyle/>
        <a:p>
          <a:endParaRPr lang="es-ES"/>
        </a:p>
      </dgm:t>
    </dgm:pt>
    <dgm:pt modelId="{B779C9A0-CFC3-4B53-933D-B758B98F3DBF}" type="pres">
      <dgm:prSet presAssocID="{05B9AE4E-3D64-4DAA-AE46-3DAFA40697C2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2CDB92E5-F523-4FCF-83ED-D1D618F2FAF8}" type="pres">
      <dgm:prSet presAssocID="{4B29E825-B1E5-4C7D-A304-D3713D719A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FB7425-7851-41BC-9F7F-589D8BF49653}" type="pres">
      <dgm:prSet presAssocID="{2346AAE4-C2AE-4C95-BD0B-2DFF0C680929}" presName="sibTrans" presStyleLbl="sibTrans2D1" presStyleIdx="2" presStyleCnt="3"/>
      <dgm:spPr/>
      <dgm:t>
        <a:bodyPr/>
        <a:lstStyle/>
        <a:p>
          <a:endParaRPr lang="es-ES"/>
        </a:p>
      </dgm:t>
    </dgm:pt>
    <dgm:pt modelId="{146BC57C-209E-4B7A-852C-3D3D593D6D88}" type="pres">
      <dgm:prSet presAssocID="{2346AAE4-C2AE-4C95-BD0B-2DFF0C680929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C5FB444-4349-4DF3-908E-F1AC26160D2A}" type="presOf" srcId="{1D6DF756-92E4-404C-A8C9-C7EE6D1B941B}" destId="{DBF66039-75E8-4D44-8112-9C16E338FC09}" srcOrd="0" destOrd="0" presId="urn:microsoft.com/office/officeart/2005/8/layout/cycle2"/>
    <dgm:cxn modelId="{0F4E99CA-9F75-482B-8BCB-30140C397C71}" type="presOf" srcId="{A87CFBBB-E7A7-4022-BA57-797819FBF918}" destId="{E6EDD3EF-AAF5-462A-8560-A3D5716A6089}" srcOrd="0" destOrd="0" presId="urn:microsoft.com/office/officeart/2005/8/layout/cycle2"/>
    <dgm:cxn modelId="{5B37E84C-783D-4D4B-BE9A-8C14CABB8C52}" type="presOf" srcId="{2346AAE4-C2AE-4C95-BD0B-2DFF0C680929}" destId="{146BC57C-209E-4B7A-852C-3D3D593D6D88}" srcOrd="1" destOrd="0" presId="urn:microsoft.com/office/officeart/2005/8/layout/cycle2"/>
    <dgm:cxn modelId="{B073D863-592C-495E-9CA0-5B7FA9AA2950}" type="presOf" srcId="{A87CFBBB-E7A7-4022-BA57-797819FBF918}" destId="{1C110083-186D-463D-92BA-A2C38A4099C9}" srcOrd="1" destOrd="0" presId="urn:microsoft.com/office/officeart/2005/8/layout/cycle2"/>
    <dgm:cxn modelId="{2AC60E0F-AD2F-4C6D-B3CA-CECA7CBF1502}" type="presOf" srcId="{05B9AE4E-3D64-4DAA-AE46-3DAFA40697C2}" destId="{B779C9A0-CFC3-4B53-933D-B758B98F3DBF}" srcOrd="1" destOrd="0" presId="urn:microsoft.com/office/officeart/2005/8/layout/cycle2"/>
    <dgm:cxn modelId="{4625F238-621B-4883-9A4F-ECA680B0F33E}" type="presOf" srcId="{4B29E825-B1E5-4C7D-A304-D3713D719A75}" destId="{2CDB92E5-F523-4FCF-83ED-D1D618F2FAF8}" srcOrd="0" destOrd="0" presId="urn:microsoft.com/office/officeart/2005/8/layout/cycle2"/>
    <dgm:cxn modelId="{3C1C10A5-A34D-41EB-B90E-2A360EA06402}" type="presOf" srcId="{2346AAE4-C2AE-4C95-BD0B-2DFF0C680929}" destId="{0CFB7425-7851-41BC-9F7F-589D8BF49653}" srcOrd="0" destOrd="0" presId="urn:microsoft.com/office/officeart/2005/8/layout/cycle2"/>
    <dgm:cxn modelId="{EA3C785B-E8F7-4250-A144-5FD973E616B8}" srcId="{5C97EFCF-40F8-4300-BC0E-C13D9DB71A17}" destId="{4B29E825-B1E5-4C7D-A304-D3713D719A75}" srcOrd="2" destOrd="0" parTransId="{AE7A0384-D12C-46E3-AAF0-C1527A407337}" sibTransId="{2346AAE4-C2AE-4C95-BD0B-2DFF0C680929}"/>
    <dgm:cxn modelId="{37AE2260-174F-4C76-8C5D-F297AB8AF1D8}" type="presOf" srcId="{5C97EFCF-40F8-4300-BC0E-C13D9DB71A17}" destId="{956A0208-5148-4BA0-B232-7C714C9CFFB6}" srcOrd="0" destOrd="0" presId="urn:microsoft.com/office/officeart/2005/8/layout/cycle2"/>
    <dgm:cxn modelId="{DB15CB51-E35C-4138-BD30-06F5E794AEF4}" srcId="{5C97EFCF-40F8-4300-BC0E-C13D9DB71A17}" destId="{1D6DF756-92E4-404C-A8C9-C7EE6D1B941B}" srcOrd="0" destOrd="0" parTransId="{56A39308-1DE7-45D7-BF18-4D1AF2CE09E3}" sibTransId="{A87CFBBB-E7A7-4022-BA57-797819FBF918}"/>
    <dgm:cxn modelId="{CA3D6795-3E46-4889-A2ED-78F80CFEE80C}" srcId="{5C97EFCF-40F8-4300-BC0E-C13D9DB71A17}" destId="{0521A961-1A36-467C-8B1A-4179B54DD1F1}" srcOrd="1" destOrd="0" parTransId="{661F20F1-8518-4CA7-85D2-E17D9D54E82D}" sibTransId="{05B9AE4E-3D64-4DAA-AE46-3DAFA40697C2}"/>
    <dgm:cxn modelId="{E47AB6BB-C7DF-4C5F-9C75-26C378DAC0F8}" type="presOf" srcId="{05B9AE4E-3D64-4DAA-AE46-3DAFA40697C2}" destId="{3702CCE6-427E-42F3-A171-A33C0EBF67FE}" srcOrd="0" destOrd="0" presId="urn:microsoft.com/office/officeart/2005/8/layout/cycle2"/>
    <dgm:cxn modelId="{3FF99F78-0810-4FF4-838D-A74D79FE25EE}" type="presOf" srcId="{0521A961-1A36-467C-8B1A-4179B54DD1F1}" destId="{1DA111AB-2B84-465B-8375-3EEFCFA75639}" srcOrd="0" destOrd="0" presId="urn:microsoft.com/office/officeart/2005/8/layout/cycle2"/>
    <dgm:cxn modelId="{CC65508C-60C6-4E56-9D45-E186A7AC7709}" type="presParOf" srcId="{956A0208-5148-4BA0-B232-7C714C9CFFB6}" destId="{DBF66039-75E8-4D44-8112-9C16E338FC09}" srcOrd="0" destOrd="0" presId="urn:microsoft.com/office/officeart/2005/8/layout/cycle2"/>
    <dgm:cxn modelId="{07F3E5A2-A217-408C-AF94-0173AC077504}" type="presParOf" srcId="{956A0208-5148-4BA0-B232-7C714C9CFFB6}" destId="{E6EDD3EF-AAF5-462A-8560-A3D5716A6089}" srcOrd="1" destOrd="0" presId="urn:microsoft.com/office/officeart/2005/8/layout/cycle2"/>
    <dgm:cxn modelId="{2C824BC9-1F38-4A98-A861-F0B335DBB744}" type="presParOf" srcId="{E6EDD3EF-AAF5-462A-8560-A3D5716A6089}" destId="{1C110083-186D-463D-92BA-A2C38A4099C9}" srcOrd="0" destOrd="0" presId="urn:microsoft.com/office/officeart/2005/8/layout/cycle2"/>
    <dgm:cxn modelId="{1BAE77A0-FF24-4CCB-9804-8480EE52EA78}" type="presParOf" srcId="{956A0208-5148-4BA0-B232-7C714C9CFFB6}" destId="{1DA111AB-2B84-465B-8375-3EEFCFA75639}" srcOrd="2" destOrd="0" presId="urn:microsoft.com/office/officeart/2005/8/layout/cycle2"/>
    <dgm:cxn modelId="{9D6F7F3B-6AF8-4E68-9A2C-4710D1A700CF}" type="presParOf" srcId="{956A0208-5148-4BA0-B232-7C714C9CFFB6}" destId="{3702CCE6-427E-42F3-A171-A33C0EBF67FE}" srcOrd="3" destOrd="0" presId="urn:microsoft.com/office/officeart/2005/8/layout/cycle2"/>
    <dgm:cxn modelId="{C7819339-5D10-4277-8BC0-2C28B64D4CAF}" type="presParOf" srcId="{3702CCE6-427E-42F3-A171-A33C0EBF67FE}" destId="{B779C9A0-CFC3-4B53-933D-B758B98F3DBF}" srcOrd="0" destOrd="0" presId="urn:microsoft.com/office/officeart/2005/8/layout/cycle2"/>
    <dgm:cxn modelId="{0DE3687E-953F-4859-B76F-863D51E34929}" type="presParOf" srcId="{956A0208-5148-4BA0-B232-7C714C9CFFB6}" destId="{2CDB92E5-F523-4FCF-83ED-D1D618F2FAF8}" srcOrd="4" destOrd="0" presId="urn:microsoft.com/office/officeart/2005/8/layout/cycle2"/>
    <dgm:cxn modelId="{68B988CF-A545-4060-A056-5A7855DAD8D4}" type="presParOf" srcId="{956A0208-5148-4BA0-B232-7C714C9CFFB6}" destId="{0CFB7425-7851-41BC-9F7F-589D8BF49653}" srcOrd="5" destOrd="0" presId="urn:microsoft.com/office/officeart/2005/8/layout/cycle2"/>
    <dgm:cxn modelId="{622D3217-9B5C-4436-ACB5-8CD9715665DA}" type="presParOf" srcId="{0CFB7425-7851-41BC-9F7F-589D8BF49653}" destId="{146BC57C-209E-4B7A-852C-3D3D593D6D8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66039-75E8-4D44-8112-9C16E338FC09}">
      <dsp:nvSpPr>
        <dsp:cNvPr id="0" name=""/>
        <dsp:cNvSpPr/>
      </dsp:nvSpPr>
      <dsp:spPr>
        <a:xfrm>
          <a:off x="2165449" y="606"/>
          <a:ext cx="1765101" cy="176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IJK, Inc. </a:t>
          </a:r>
          <a:endParaRPr lang="en-US" sz="2500" kern="1200" dirty="0"/>
        </a:p>
      </dsp:txBody>
      <dsp:txXfrm>
        <a:off x="2423942" y="259099"/>
        <a:ext cx="1248115" cy="1248115"/>
      </dsp:txXfrm>
    </dsp:sp>
    <dsp:sp modelId="{E6EDD3EF-AAF5-462A-8560-A3D5716A6089}">
      <dsp:nvSpPr>
        <dsp:cNvPr id="0" name=""/>
        <dsp:cNvSpPr/>
      </dsp:nvSpPr>
      <dsp:spPr>
        <a:xfrm rot="3600000">
          <a:off x="3469294" y="1722603"/>
          <a:ext cx="470660" cy="59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504594" y="1780606"/>
        <a:ext cx="329462" cy="357433"/>
      </dsp:txXfrm>
    </dsp:sp>
    <dsp:sp modelId="{1DA111AB-2B84-465B-8375-3EEFCFA75639}">
      <dsp:nvSpPr>
        <dsp:cNvPr id="0" name=""/>
        <dsp:cNvSpPr/>
      </dsp:nvSpPr>
      <dsp:spPr>
        <a:xfrm>
          <a:off x="3492018" y="2298292"/>
          <a:ext cx="1765101" cy="176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Engineer Adam</a:t>
          </a:r>
          <a:endParaRPr lang="en-US" sz="2500" kern="1200" dirty="0"/>
        </a:p>
      </dsp:txBody>
      <dsp:txXfrm>
        <a:off x="3750511" y="2556785"/>
        <a:ext cx="1248115" cy="1248115"/>
      </dsp:txXfrm>
    </dsp:sp>
    <dsp:sp modelId="{3702CCE6-427E-42F3-A171-A33C0EBF67FE}">
      <dsp:nvSpPr>
        <dsp:cNvPr id="0" name=""/>
        <dsp:cNvSpPr/>
      </dsp:nvSpPr>
      <dsp:spPr>
        <a:xfrm rot="10800000">
          <a:off x="2825990" y="2882982"/>
          <a:ext cx="470660" cy="59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967188" y="3002126"/>
        <a:ext cx="329462" cy="357433"/>
      </dsp:txXfrm>
    </dsp:sp>
    <dsp:sp modelId="{2CDB92E5-F523-4FCF-83ED-D1D618F2FAF8}">
      <dsp:nvSpPr>
        <dsp:cNvPr id="0" name=""/>
        <dsp:cNvSpPr/>
      </dsp:nvSpPr>
      <dsp:spPr>
        <a:xfrm>
          <a:off x="838879" y="2298292"/>
          <a:ext cx="1765101" cy="176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Client</a:t>
          </a:r>
          <a:endParaRPr lang="en-US" sz="2500" kern="1200" dirty="0"/>
        </a:p>
      </dsp:txBody>
      <dsp:txXfrm>
        <a:off x="1097372" y="2556785"/>
        <a:ext cx="1248115" cy="1248115"/>
      </dsp:txXfrm>
    </dsp:sp>
    <dsp:sp modelId="{0CFB7425-7851-41BC-9F7F-589D8BF49653}">
      <dsp:nvSpPr>
        <dsp:cNvPr id="0" name=""/>
        <dsp:cNvSpPr/>
      </dsp:nvSpPr>
      <dsp:spPr>
        <a:xfrm rot="18000000">
          <a:off x="2142724" y="1745675"/>
          <a:ext cx="470660" cy="59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178024" y="1925960"/>
        <a:ext cx="329462" cy="357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919A2-0189-407F-87C5-734176C41120}" type="datetimeFigureOut">
              <a:rPr lang="en-US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8AE32-FD39-4617-A504-919F15257D7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1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3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6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4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68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31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8AE32-FD39-4617-A504-919F15257D74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7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88131-4BF4-4A9C-A5E6-FEECC1F02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B3937-CFB6-4BD2-9EBC-D19DCB8B4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4D3FF-9134-4C85-8C28-0AB36658B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FC409-6C52-4760-9D91-802DF9AEB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0842D-81AA-49CC-9FC5-21C82CEA7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89E1A-7A02-433E-A5C9-F4195506D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73C51-F322-4A12-B228-3A559AD2B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43469-77C6-4977-82CF-57EE00B50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7E67D-5DE3-4CFA-A1E3-633E12D33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CFF2-CC88-4A33-B2A8-CBE2A3CE3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55E08-5F12-4344-8FD5-C49539112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B0F589-FCD4-4D5C-A3E8-E6BAC707533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e.org/CEMagazine/Article.aspx?id=1288491101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finitions.uslegal.com/f/false-claim-act/" TargetMode="External"/><Relationship Id="rId4" Type="http://schemas.openxmlformats.org/officeDocument/2006/relationships/hyperlink" Target="http://www.tbpe.state.tx.us/eng_req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Ethics: Modifying Reports and Over Billing Fraud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7924800" cy="1752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Group B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Nadia </a:t>
            </a:r>
            <a:r>
              <a:rPr lang="en-US" sz="2400" dirty="0" err="1" smtClean="0"/>
              <a:t>Caraveo</a:t>
            </a:r>
            <a:r>
              <a:rPr lang="en-US" sz="2400" dirty="0" smtClean="0"/>
              <a:t>  •  Lillian Salas  •  </a:t>
            </a:r>
            <a:r>
              <a:rPr lang="en-US" sz="2400" dirty="0" err="1" smtClean="0"/>
              <a:t>Danniel</a:t>
            </a:r>
            <a:r>
              <a:rPr lang="en-US" sz="2400" dirty="0" smtClean="0"/>
              <a:t> Rodriguez,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Mariel Reyes  •  Manuel Valenzuela  •  Ricardo Macias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Prevention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Provide legal disclaimer to all entities involved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Disclaimer must include all protocol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Disclaimer voids work outside his recommendations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Sets liability boundaries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Engineer Adam must act upon IJK, Inc.</a:t>
            </a:r>
            <a:r>
              <a:rPr lang="en-US" altLang="en-US" sz="2400" dirty="0" smtClean="0">
                <a:cs typeface="Times New Roman" pitchFamily="18" charset="0"/>
              </a:rPr>
              <a:t>’</a:t>
            </a:r>
            <a:r>
              <a:rPr lang="en-US" sz="2400" dirty="0" smtClean="0">
                <a:cs typeface="Times New Roman" pitchFamily="18" charset="0"/>
              </a:rPr>
              <a:t>s questionable practice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His duty as an engineer to protect the public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Seek financial counsel regarding his generous discount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He cannot completely control how customers will conduct business, but he can take control to what pertains to him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References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600" dirty="0" smtClean="0">
                <a:cs typeface="Times New Roman" pitchFamily="18" charset="0"/>
              </a:rPr>
              <a:t>Kevin Wilcox (2010). NYC Concrete. Retrieved From </a:t>
            </a:r>
            <a:br>
              <a:rPr lang="en-US" sz="1600" dirty="0" smtClean="0">
                <a:cs typeface="Times New Roman" pitchFamily="18" charset="0"/>
              </a:rPr>
            </a:br>
            <a:r>
              <a:rPr lang="en-US" sz="1600" dirty="0" smtClean="0">
                <a:cs typeface="Times New Roman" pitchFamily="18" charset="0"/>
                <a:hlinkClick r:id="rId3"/>
              </a:rPr>
              <a:t>http://www.asce.org/CEMagazine/Article.aspx?id=12884911014</a:t>
            </a:r>
            <a:endParaRPr lang="en-US" sz="1600" dirty="0" smtClean="0">
              <a:cs typeface="Times New Roman" pitchFamily="18" charset="0"/>
            </a:endParaRPr>
          </a:p>
          <a:p>
            <a:pPr eaLnBrk="1" hangingPunct="1"/>
            <a:endParaRPr lang="en-US" sz="1600" dirty="0" smtClean="0">
              <a:cs typeface="Times New Roman" pitchFamily="18" charset="0"/>
            </a:endParaRPr>
          </a:p>
          <a:p>
            <a:pPr eaLnBrk="1" hangingPunct="1"/>
            <a:r>
              <a:rPr lang="en-US" sz="1600" dirty="0" smtClean="0">
                <a:cs typeface="Times New Roman" pitchFamily="18" charset="0"/>
              </a:rPr>
              <a:t>State of Texas, Texas Board of Professional Engineers. (2009). Texas occupations code, tile 6, chapter 1001. Retrieved from </a:t>
            </a:r>
            <a:r>
              <a:rPr lang="en-US" sz="1600" dirty="0" smtClean="0">
                <a:cs typeface="Times New Roman" pitchFamily="18" charset="0"/>
                <a:hlinkClick r:id="rId4"/>
              </a:rPr>
              <a:t>http://www.tbpe.state.tx.us/eng_req.htm</a:t>
            </a:r>
            <a:endParaRPr lang="en-US" sz="1600" dirty="0" smtClean="0">
              <a:cs typeface="Times New Roman" pitchFamily="18" charset="0"/>
            </a:endParaRPr>
          </a:p>
          <a:p>
            <a:pPr eaLnBrk="1" hangingPunct="1"/>
            <a:endParaRPr lang="en-US" sz="1600" dirty="0" smtClean="0">
              <a:cs typeface="Times New Roman" pitchFamily="18" charset="0"/>
            </a:endParaRPr>
          </a:p>
          <a:p>
            <a:pPr eaLnBrk="1" hangingPunct="1"/>
            <a:r>
              <a:rPr lang="en-US" sz="1600" dirty="0" smtClean="0">
                <a:cs typeface="Times New Roman" pitchFamily="18" charset="0"/>
              </a:rPr>
              <a:t>US Legal Inc. (2011) False Claims Act Law &amp; Legal Definition.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cs typeface="Times New Roman" pitchFamily="18" charset="0"/>
              </a:rPr>
              <a:t>	Retrieved from </a:t>
            </a:r>
            <a:r>
              <a:rPr lang="en-US" sz="1600" dirty="0" smtClean="0">
                <a:cs typeface="Times New Roman" pitchFamily="18" charset="0"/>
                <a:hlinkClick r:id="rId5"/>
              </a:rPr>
              <a:t>http://definitions.uslegal.com/f/false-claim-act/</a:t>
            </a:r>
            <a:endParaRPr lang="en-US" sz="16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eaLnBrk="1" hangingPunct="1"/>
            <a:r>
              <a:rPr lang="en-US" sz="1600" dirty="0" smtClean="0">
                <a:cs typeface="Times New Roman" pitchFamily="18" charset="0"/>
              </a:rPr>
              <a:t>no author given (March 2011). Case Against</a:t>
            </a:r>
            <a:br>
              <a:rPr lang="en-US" sz="1600" dirty="0" smtClean="0">
                <a:cs typeface="Times New Roman" pitchFamily="18" charset="0"/>
              </a:rPr>
            </a:br>
            <a:r>
              <a:rPr lang="en-US" sz="1600" dirty="0" smtClean="0">
                <a:cs typeface="Times New Roman" pitchFamily="18" charset="0"/>
              </a:rPr>
              <a:t>BP Oil Platform Goes Forward. False Claims Act Update &amp; Alert.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cs typeface="Times New Roman" pitchFamily="18" charset="0"/>
              </a:rPr>
              <a:t>	Retrieved from </a:t>
            </a:r>
            <a:r>
              <a:rPr lang="en-US" sz="1600" dirty="0" smtClean="0">
                <a:cs typeface="Times New Roman" pitchFamily="18" charset="0"/>
                <a:hlinkClick r:id="rId5"/>
              </a:rPr>
              <a:t>http://www.taf.org/whistle313.htm</a:t>
            </a:r>
            <a:endParaRPr lang="en-US" sz="1600" dirty="0" smtClean="0">
              <a:cs typeface="Times New Roman" pitchFamily="18" charset="0"/>
            </a:endParaRP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Topics to be Discussed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Summary of case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Fundamental Canons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Federal False Claims Act 1863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Real Life Cases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Texas Engineering Ethics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Resolution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Prevention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Conclusion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 of Case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Building Inspector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Contracted by IJK, Inc.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IJK, Inc. not an Engineering Firm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Modify reports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Charged double the cost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3528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Fundamental Canons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Canon 1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Canon 4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Canon 5</a:t>
            </a: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b="1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Canon 6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971800" y="6324600"/>
            <a:ext cx="600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400"/>
              <a:t>http://www.asce.org/Leadership-and-Management/Ethics/Code-of-Ethics/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Federal False Claims Act 1863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Whistle Blower or Lincoln Law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Passed in 1863 under President Lincoln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Protects fraud against federal government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>
                <a:cs typeface="Times New Roman" pitchFamily="18" charset="0"/>
              </a:rPr>
              <a:t>Contracts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>
                <a:cs typeface="Times New Roman" pitchFamily="18" charset="0"/>
              </a:rPr>
              <a:t>Taxpayer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7172" name="Picture 9" descr="http://media.insidecounsel.com/insidecounsel/historical/Issues/2009/July-2009/PublishingImages/IC0709_L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4" t="6667" r="2824" b="3333"/>
          <a:stretch>
            <a:fillRect/>
          </a:stretch>
        </p:blipFill>
        <p:spPr bwMode="auto">
          <a:xfrm>
            <a:off x="3429000" y="3962400"/>
            <a:ext cx="5105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Comparable Cases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NYC American Standard Testing and Consulting Laboratories (ASTC)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Fraudulent Test Reports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Skipping Safety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Creating False Reports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BP Oil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False compliance </a:t>
            </a:r>
            <a:r>
              <a:rPr lang="en-US" sz="2000" dirty="0" smtClean="0">
                <a:cs typeface="Times New Roman" pitchFamily="18" charset="0"/>
              </a:rPr>
              <a:t>certifications</a:t>
            </a:r>
            <a:endParaRPr lang="en-US" sz="200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ASCE &amp; CPC vs. Engineering Firm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Falsifying hours on time sheets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Texas Law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en-US" sz="2000" dirty="0">
                <a:cs typeface="Times New Roman" pitchFamily="18" charset="0"/>
              </a:rPr>
              <a:t>   </a:t>
            </a:r>
            <a:r>
              <a:rPr lang="en-US" sz="2400" dirty="0">
                <a:cs typeface="Times New Roman" pitchFamily="18" charset="0"/>
              </a:rPr>
              <a:t>Texas Occupation Code, Title 6, Chapter 1001 </a:t>
            </a:r>
          </a:p>
          <a:p>
            <a:pPr marL="400050" lvl="1" indent="0" eaLnBrk="1" hangingPunct="1">
              <a:lnSpc>
                <a:spcPct val="150000"/>
              </a:lnSpc>
            </a:pPr>
            <a:r>
              <a:rPr lang="en-US" sz="1600" dirty="0">
                <a:cs typeface="Times New Roman" pitchFamily="18" charset="0"/>
              </a:rPr>
              <a:t>  </a:t>
            </a:r>
            <a:r>
              <a:rPr lang="en-US" sz="2000" dirty="0">
                <a:cs typeface="Times New Roman" pitchFamily="18" charset="0"/>
              </a:rPr>
              <a:t> A person may not engage in the practice of engineering unless the person holds a license issued under this (Texas) chapter.</a:t>
            </a:r>
          </a:p>
          <a:p>
            <a:pPr marL="400050" lvl="1" indent="0" eaLnBrk="1" hangingPunct="1">
              <a:lnSpc>
                <a:spcPct val="150000"/>
              </a:lnSpc>
            </a:pPr>
            <a:r>
              <a:rPr lang="en-US" sz="2000" dirty="0">
                <a:cs typeface="Times New Roman" pitchFamily="18" charset="0"/>
              </a:rPr>
              <a:t>   A person may not receive any fee or compensation or the promise of any fee or compensation for engaging in the practice of engineering unless the person holds a license issued under this (Texas) chapter.</a:t>
            </a:r>
            <a:r>
              <a:rPr lang="en-US" sz="2000" dirty="0">
                <a:ea typeface="Tahoma"/>
                <a:cs typeface="Tahoma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Texas Law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cs typeface="Times New Roman" pitchFamily="18" charset="0"/>
              </a:rPr>
              <a:t>  1001.552 Criminal Penalty </a:t>
            </a:r>
          </a:p>
          <a:p>
            <a:pPr marL="0" indent="0" algn="ctr" eaLnBrk="1" hangingPunct="1">
              <a:buNone/>
            </a:pPr>
            <a:endParaRPr lang="en-US" sz="2400" dirty="0"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cs typeface="Times New Roman" pitchFamily="18" charset="0"/>
              </a:rPr>
              <a:t>  A person commits an offense if the person :</a:t>
            </a:r>
          </a:p>
          <a:p>
            <a:pPr marL="400050" lvl="1" indent="0" eaLnBrk="1" hangingPunct="1"/>
            <a:r>
              <a:rPr lang="en-US" sz="1600" dirty="0">
                <a:cs typeface="Times New Roman" pitchFamily="18" charset="0"/>
              </a:rPr>
              <a:t>   </a:t>
            </a:r>
            <a:r>
              <a:rPr lang="en-US" sz="2000" dirty="0">
                <a:cs typeface="Times New Roman" pitchFamily="18" charset="0"/>
              </a:rPr>
              <a:t>Engages in the practice of engineering without being licensed or exempted from licensing requirement under this chapter</a:t>
            </a:r>
          </a:p>
          <a:p>
            <a:pPr marL="0" indent="0" eaLnBrk="1" hangingPunct="1"/>
            <a:endParaRPr lang="en-US" sz="2000" dirty="0">
              <a:cs typeface="Times New Roman" pitchFamily="18" charset="0"/>
            </a:endParaRPr>
          </a:p>
          <a:p>
            <a:pPr marL="400050" lvl="1" indent="0" eaLnBrk="1" hangingPunct="1"/>
            <a:r>
              <a:rPr lang="en-US" sz="2000" dirty="0">
                <a:cs typeface="Times New Roman" pitchFamily="18" charset="0"/>
              </a:rPr>
              <a:t>   Violates this (Texas) chapter </a:t>
            </a:r>
          </a:p>
          <a:p>
            <a:pPr marL="0" indent="0" eaLnBrk="1" hangingPunct="1"/>
            <a:endParaRPr lang="en-US" sz="2000" dirty="0">
              <a:cs typeface="Times New Roman" pitchFamily="18" charset="0"/>
            </a:endParaRPr>
          </a:p>
          <a:p>
            <a:pPr marL="400050" lvl="1" indent="0" eaLnBrk="1" hangingPunct="1"/>
            <a:r>
              <a:rPr lang="en-US" sz="2000" dirty="0">
                <a:cs typeface="Times New Roman" pitchFamily="18" charset="0"/>
              </a:rPr>
              <a:t>   Presents or attempts to use as the person</a:t>
            </a:r>
            <a:r>
              <a:rPr lang="en-US" altLang="en-US" sz="2000" dirty="0">
                <a:cs typeface="Times New Roman" pitchFamily="18" charset="0"/>
              </a:rPr>
              <a:t>’</a:t>
            </a:r>
            <a:r>
              <a:rPr lang="en-US" sz="2000" dirty="0">
                <a:cs typeface="Times New Roman" pitchFamily="18" charset="0"/>
              </a:rPr>
              <a:t>s own license or seal of another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Contact local engineering/inspection compliance office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Publics and his personal interest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Hazards potentially posed to public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His reputation might be a stake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Must cooperate fully with higher authority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190</TotalTime>
  <Words>293</Words>
  <Application>Microsoft Office PowerPoint</Application>
  <PresentationFormat>On-screen Show (4:3)</PresentationFormat>
  <Paragraphs>102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Balance</vt:lpstr>
      <vt:lpstr>Ethics: Modifying Reports and Over Billing Fraud </vt:lpstr>
      <vt:lpstr>Topics to be Discussed</vt:lpstr>
      <vt:lpstr>Summary of Case</vt:lpstr>
      <vt:lpstr>Fundamental Canons</vt:lpstr>
      <vt:lpstr>Federal False Claims Act 1863</vt:lpstr>
      <vt:lpstr>Comparable Cases</vt:lpstr>
      <vt:lpstr>Texas Law</vt:lpstr>
      <vt:lpstr>Texas Law</vt:lpstr>
      <vt:lpstr>Resolution</vt:lpstr>
      <vt:lpstr>Prevention</vt:lpstr>
      <vt:lpstr>Conclusion</vt:lpstr>
      <vt:lpstr>References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Ethics: Modifying Reports</dc:title>
  <dc:creator>Nadia Caraveo</dc:creator>
  <cp:lastModifiedBy>Caraveo, Nadia J</cp:lastModifiedBy>
  <cp:revision>25</cp:revision>
  <dcterms:created xsi:type="dcterms:W3CDTF">2011-10-16T22:21:56Z</dcterms:created>
  <dcterms:modified xsi:type="dcterms:W3CDTF">2011-10-24T16:01:45Z</dcterms:modified>
</cp:coreProperties>
</file>