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56" r:id="rId3"/>
    <p:sldId id="279" r:id="rId4"/>
    <p:sldId id="277" r:id="rId5"/>
    <p:sldId id="278" r:id="rId6"/>
    <p:sldId id="260" r:id="rId7"/>
    <p:sldId id="268" r:id="rId8"/>
    <p:sldId id="271" r:id="rId9"/>
    <p:sldId id="274" r:id="rId10"/>
    <p:sldId id="267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9A5B8-37F9-4C66-86CF-3A6054FC7E31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4D63A-EE31-4BCD-BC57-317AFEC11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4D63A-EE31-4BCD-BC57-317AFEC1107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4D63A-EE31-4BCD-BC57-317AFEC1107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BD5B-8DF9-4538-AC69-759C3B3E6DDB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F9CE-DCEE-4903-B77E-0B96AD0FA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BD5B-8DF9-4538-AC69-759C3B3E6DDB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F9CE-DCEE-4903-B77E-0B96AD0FA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BD5B-8DF9-4538-AC69-759C3B3E6DDB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F9CE-DCEE-4903-B77E-0B96AD0FA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BD5B-8DF9-4538-AC69-759C3B3E6DDB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F9CE-DCEE-4903-B77E-0B96AD0FA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BD5B-8DF9-4538-AC69-759C3B3E6DDB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F9CE-DCEE-4903-B77E-0B96AD0FA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BD5B-8DF9-4538-AC69-759C3B3E6DDB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F9CE-DCEE-4903-B77E-0B96AD0FA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BD5B-8DF9-4538-AC69-759C3B3E6DDB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F9CE-DCEE-4903-B77E-0B96AD0FA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BD5B-8DF9-4538-AC69-759C3B3E6DDB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F9CE-DCEE-4903-B77E-0B96AD0FA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BD5B-8DF9-4538-AC69-759C3B3E6DDB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F9CE-DCEE-4903-B77E-0B96AD0FA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BD5B-8DF9-4538-AC69-759C3B3E6DDB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F9CE-DCEE-4903-B77E-0B96AD0FA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BD5B-8DF9-4538-AC69-759C3B3E6DDB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3F9CE-DCEE-4903-B77E-0B96AD0FA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EBD5B-8DF9-4538-AC69-759C3B3E6DDB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3F9CE-DCEE-4903-B77E-0B96AD0FA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otnote.com/page/83001611_hoover_dam/" TargetMode="External"/><Relationship Id="rId2" Type="http://schemas.openxmlformats.org/officeDocument/2006/relationships/hyperlink" Target="http://www.ecommcode.com/hoover/hooveronline/hoover_dam/const/toc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icture1.jpg"/>
          <p:cNvPicPr>
            <a:picLocks noChangeAspect="1"/>
          </p:cNvPicPr>
          <p:nvPr/>
        </p:nvPicPr>
        <p:blipFill>
          <a:blip r:embed="rId2" cstate="print">
            <a:grayscl/>
            <a:lum contrast="10000"/>
          </a:blip>
          <a:stretch>
            <a:fillRect/>
          </a:stretch>
        </p:blipFill>
        <p:spPr>
          <a:xfrm>
            <a:off x="228600" y="430597"/>
            <a:ext cx="8686800" cy="5996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1641102" y="2828836"/>
            <a:ext cx="586179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dirty="0" smtClean="0">
                <a:ln w="18415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Caslon Pro Bold" pitchFamily="18" charset="0"/>
              </a:rPr>
              <a:t>Hoover Dam</a:t>
            </a:r>
            <a:endParaRPr lang="en-US" sz="8000" dirty="0">
              <a:ln w="18415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dobe Caslon Pro Bol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myeslfriends.com/wordpress/wp-content/uploads/2010/07/construction_hat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10000" contrast="10000"/>
          </a:blip>
          <a:srcRect/>
          <a:stretch>
            <a:fillRect/>
          </a:stretch>
        </p:blipFill>
        <p:spPr bwMode="auto">
          <a:xfrm>
            <a:off x="259080" y="1341120"/>
            <a:ext cx="3474720" cy="5212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</a:t>
            </a:r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417637"/>
            <a:ext cx="4724400" cy="4906963"/>
          </a:xfrm>
        </p:spPr>
        <p:txBody>
          <a:bodyPr>
            <a:noAutofit/>
          </a:bodyPr>
          <a:lstStyle/>
          <a:p>
            <a:r>
              <a:rPr lang="en-US" sz="2200" dirty="0" smtClean="0"/>
              <a:t>Construction workers’ hard hats were invented and first used in Hoover Dam. 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Reservoir can store enough water to cover the state of Pennsylvania to a depth of one foot. </a:t>
            </a:r>
          </a:p>
          <a:p>
            <a:endParaRPr lang="en-US" sz="2200" dirty="0" smtClean="0"/>
          </a:p>
          <a:p>
            <a:r>
              <a:rPr lang="en-US" sz="2200" dirty="0" smtClean="0"/>
              <a:t>Enough </a:t>
            </a:r>
            <a:r>
              <a:rPr lang="en-US" sz="2200" dirty="0" smtClean="0"/>
              <a:t>concrete in Hoover Dam to build two lane highway from Seattle Washington to Miami Florida or a four foot wide sideway around earth at its equator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1800" dirty="0" smtClean="0"/>
              <a:t>http://www.arizona-leisure.com/hoover-dam-building.html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http://www.aboutcivil.com/the-hoover-dam-details.html#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Hoover Online.  Herbert Hoover Presidential Library and Museum </a:t>
            </a:r>
            <a:r>
              <a:rPr lang="en-US" sz="1800" dirty="0" smtClean="0">
                <a:hlinkClick r:id="rId2"/>
              </a:rPr>
              <a:t>http://www.ecommcode.com/hoover/hooveronline/hoover_dam/const/toc.html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http://lifelong.engr.utexas.edu/about/hoover.cfm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http://www.google.com/imgres?imgurl=http://media.web.britannica.com/eb-media/55/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http://</a:t>
            </a:r>
            <a:r>
              <a:rPr lang="en-US" sz="1800" dirty="0" smtClean="0"/>
              <a:t>www.engineering.com/Library/ArticlesPage/tabid/85/articleType/ArticleView/articleId/64/Hoover-Dam.aspx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1800" dirty="0" smtClean="0">
                <a:hlinkClick r:id="rId3"/>
              </a:rPr>
              <a:t>http://www.footnote.com/page/83001611_hoover_dam</a:t>
            </a:r>
            <a:r>
              <a:rPr lang="en-US" sz="1800" dirty="0" smtClean="0">
                <a:hlinkClick r:id="rId3"/>
              </a:rPr>
              <a:t>/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http://www.usbr.gov/lc/hooverdam/History/essays/tunnels.html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www.texasescapes.com/TexasHillCountryTowns/MontopolisTexas/MontopolisBridgeColoradoRiver1935FloodTXDot4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1278"/>
          <a:stretch>
            <a:fillRect/>
          </a:stretch>
        </p:blipFill>
        <p:spPr bwMode="auto">
          <a:xfrm>
            <a:off x="165934" y="548640"/>
            <a:ext cx="8812132" cy="5760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6019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Flood </a:t>
            </a:r>
            <a:r>
              <a:rPr lang="en-US" dirty="0" smtClean="0"/>
              <a:t>control</a:t>
            </a:r>
          </a:p>
          <a:p>
            <a:endParaRPr lang="en-US" dirty="0" smtClean="0"/>
          </a:p>
          <a:p>
            <a:r>
              <a:rPr lang="en-US" dirty="0" smtClean="0"/>
              <a:t>Improvement of navigation</a:t>
            </a:r>
          </a:p>
          <a:p>
            <a:endParaRPr lang="en-US" dirty="0" smtClean="0"/>
          </a:p>
          <a:p>
            <a:r>
              <a:rPr lang="en-US" dirty="0" smtClean="0"/>
              <a:t>Regulation </a:t>
            </a:r>
            <a:r>
              <a:rPr lang="en-US" dirty="0" smtClean="0"/>
              <a:t>of </a:t>
            </a:r>
            <a:r>
              <a:rPr lang="en-US" dirty="0" smtClean="0"/>
              <a:t>C</a:t>
            </a:r>
            <a:r>
              <a:rPr lang="en-US" dirty="0" smtClean="0"/>
              <a:t>olorado </a:t>
            </a:r>
            <a:r>
              <a:rPr lang="en-US" dirty="0" smtClean="0"/>
              <a:t>river</a:t>
            </a:r>
          </a:p>
          <a:p>
            <a:endParaRPr lang="en-US" dirty="0" smtClean="0"/>
          </a:p>
          <a:p>
            <a:r>
              <a:rPr lang="en-US" dirty="0" smtClean="0"/>
              <a:t>Hydroelectric </a:t>
            </a:r>
            <a:r>
              <a:rPr lang="en-US" dirty="0" smtClean="0"/>
              <a:t>power production</a:t>
            </a:r>
          </a:p>
          <a:p>
            <a:pPr lvl="1"/>
            <a:r>
              <a:rPr lang="en-US" dirty="0" smtClean="0"/>
              <a:t>Generates 4 billion kilowatt-hours a year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3662" y="358914"/>
            <a:ext cx="2123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Timeline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609600" y="1066800"/>
            <a:ext cx="7848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1929-June</a:t>
            </a:r>
            <a:r>
              <a:rPr lang="en-US" dirty="0" smtClean="0"/>
              <a:t>: Herbert Hoover takes charge of negotiations as six of seven basin states approve the Colorado River Compact.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1931-March: </a:t>
            </a:r>
            <a:r>
              <a:rPr lang="en-US" dirty="0" smtClean="0"/>
              <a:t>The </a:t>
            </a:r>
            <a:r>
              <a:rPr lang="en-US" dirty="0" smtClean="0"/>
              <a:t>contract is awarded to Six Companies, a construction and engineering firm made up of some of the West's most successful builders and designers of dams, bridges, roads, and tunnels, on March 11. The winning bid was $48,890,995.</a:t>
            </a:r>
          </a:p>
          <a:p>
            <a:endParaRPr lang="en-US" b="1" dirty="0" smtClean="0"/>
          </a:p>
          <a:p>
            <a:r>
              <a:rPr lang="en-US" b="1" dirty="0" smtClean="0"/>
              <a:t>1932-November</a:t>
            </a:r>
            <a:r>
              <a:rPr lang="en-US" b="1" dirty="0" smtClean="0"/>
              <a:t>:</a:t>
            </a:r>
            <a:r>
              <a:rPr lang="en-US" dirty="0" smtClean="0"/>
              <a:t> The Colorado River is diverted around the dam site.</a:t>
            </a:r>
          </a:p>
          <a:p>
            <a:endParaRPr lang="en-US" b="1" dirty="0" smtClean="0"/>
          </a:p>
          <a:p>
            <a:r>
              <a:rPr lang="en-US" b="1" dirty="0" smtClean="0"/>
              <a:t>1933-June</a:t>
            </a:r>
            <a:r>
              <a:rPr lang="en-US" b="1" dirty="0" smtClean="0"/>
              <a:t>: </a:t>
            </a:r>
            <a:r>
              <a:rPr lang="en-US" dirty="0" smtClean="0"/>
              <a:t>First concrete is poured at Hoover Dam site.</a:t>
            </a:r>
          </a:p>
          <a:p>
            <a:endParaRPr lang="en-US" b="1" dirty="0" smtClean="0"/>
          </a:p>
          <a:p>
            <a:r>
              <a:rPr lang="en-US" b="1" dirty="0" smtClean="0"/>
              <a:t>1935-February</a:t>
            </a:r>
            <a:r>
              <a:rPr lang="en-US" b="1" dirty="0" smtClean="0"/>
              <a:t>:</a:t>
            </a:r>
            <a:r>
              <a:rPr lang="en-US" dirty="0" smtClean="0"/>
              <a:t> The Hoover Dam starts impounding water in Lake Mead. 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1935-May</a:t>
            </a:r>
            <a:r>
              <a:rPr lang="en-US" dirty="0" smtClean="0"/>
              <a:t>: The last concrete is poured at the dam site.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1935-September</a:t>
            </a:r>
            <a:r>
              <a:rPr lang="en-US" b="1" dirty="0" smtClean="0"/>
              <a:t>: </a:t>
            </a:r>
            <a:r>
              <a:rPr lang="en-US" dirty="0" smtClean="0"/>
              <a:t>President Franklin D. Roosevelt attends and speaks at the dedication of Boulder (Hoover) Dam.</a:t>
            </a:r>
          </a:p>
          <a:p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Diversion </a:t>
            </a:r>
            <a:r>
              <a:rPr lang="en-US" dirty="0" smtClean="0"/>
              <a:t>Tunnels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599"/>
            <a:ext cx="5410200" cy="3657601"/>
          </a:xfrm>
        </p:spPr>
        <p:txBody>
          <a:bodyPr>
            <a:noAutofit/>
          </a:bodyPr>
          <a:lstStyle/>
          <a:p>
            <a:r>
              <a:rPr lang="en-US" sz="1800" dirty="0" smtClean="0"/>
              <a:t>Drilling </a:t>
            </a:r>
            <a:r>
              <a:rPr lang="en-US" sz="1800" dirty="0" smtClean="0"/>
              <a:t>Jumbo Trucks </a:t>
            </a:r>
            <a:endParaRPr lang="en-US" sz="1800" dirty="0" smtClean="0"/>
          </a:p>
          <a:p>
            <a:pPr lvl="1"/>
            <a:r>
              <a:rPr lang="en-US" sz="1800" dirty="0" smtClean="0"/>
              <a:t>20 </a:t>
            </a:r>
            <a:r>
              <a:rPr lang="en-US" sz="1800" dirty="0" smtClean="0"/>
              <a:t>to 30 men to simultaneously drill holes for blasting </a:t>
            </a:r>
            <a:r>
              <a:rPr lang="en-US" sz="1800" dirty="0" smtClean="0"/>
              <a:t>powder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56 ft diameter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3ft </a:t>
            </a:r>
            <a:r>
              <a:rPr lang="en-US" sz="1800" dirty="0" smtClean="0"/>
              <a:t>concrete lined </a:t>
            </a:r>
            <a:r>
              <a:rPr lang="en-US" sz="1800" dirty="0" smtClean="0"/>
              <a:t>walls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Almost </a:t>
            </a:r>
            <a:r>
              <a:rPr lang="en-US" sz="1800" dirty="0" smtClean="0"/>
              <a:t>4,000 cubic yards of concrete went into </a:t>
            </a:r>
            <a:r>
              <a:rPr lang="en-US" sz="1800" dirty="0" smtClean="0"/>
              <a:t>tunnels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River flowed through tunnels for two years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405 ft thick plugs were placed on two tunnels and later the remaining two were plugged</a:t>
            </a:r>
            <a:endParaRPr lang="en-US" sz="1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" y="1295400"/>
            <a:ext cx="7301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Purpose:  To divert the Colorado River for Construction </a:t>
            </a:r>
            <a:endParaRPr lang="en-US" sz="2400" dirty="0"/>
          </a:p>
        </p:txBody>
      </p:sp>
      <p:pic>
        <p:nvPicPr>
          <p:cNvPr id="6" name="Content Placeholder 6" descr="hoover-dam-drilling-jumbo-truck.gif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lum contrast="20000"/>
          </a:blip>
          <a:stretch>
            <a:fillRect/>
          </a:stretch>
        </p:blipFill>
        <p:spPr>
          <a:xfrm>
            <a:off x="5867400" y="1752600"/>
            <a:ext cx="3007895" cy="2286000"/>
          </a:xfrm>
          <a:prstGeom prst="rect">
            <a:avLst/>
          </a:prstGeom>
        </p:spPr>
      </p:pic>
      <p:pic>
        <p:nvPicPr>
          <p:cNvPr id="7" name="Picture 6" descr="hoover-dam-tunnel-post-concrete.gif"/>
          <p:cNvPicPr>
            <a:picLocks noChangeAspect="1"/>
          </p:cNvPicPr>
          <p:nvPr/>
        </p:nvPicPr>
        <p:blipFill>
          <a:blip r:embed="rId3" cstate="print">
            <a:lum contrast="20000"/>
          </a:blip>
          <a:stretch>
            <a:fillRect/>
          </a:stretch>
        </p:blipFill>
        <p:spPr>
          <a:xfrm>
            <a:off x="5867400" y="4343400"/>
            <a:ext cx="3007895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Alluvial lens just over six miles upstream on the Arizona side of the river was chosen as the source for aggregates. </a:t>
            </a:r>
            <a:endParaRPr lang="en-US" sz="2000" dirty="0" smtClean="0"/>
          </a:p>
          <a:p>
            <a:pPr lvl="1"/>
            <a:r>
              <a:rPr lang="en-US" sz="1800" dirty="0" smtClean="0"/>
              <a:t>The </a:t>
            </a:r>
            <a:r>
              <a:rPr lang="en-US" sz="1800" dirty="0" smtClean="0"/>
              <a:t>deposit covered more than 100 acres thirty to thirty-five feet deep</a:t>
            </a:r>
          </a:p>
          <a:p>
            <a:endParaRPr lang="en-US" sz="2000" dirty="0" smtClean="0"/>
          </a:p>
          <a:p>
            <a:r>
              <a:rPr lang="en-US" sz="2000" dirty="0" smtClean="0"/>
              <a:t>A dragline was used to excavate the aggregate and load it into rail </a:t>
            </a:r>
            <a:r>
              <a:rPr lang="en-US" sz="2000" dirty="0" smtClean="0"/>
              <a:t>cars.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 smtClean="0"/>
              <a:t>cars hauled the aggregate to a screening and washing plant on the Nevada side of the river at </a:t>
            </a:r>
            <a:r>
              <a:rPr lang="en-US" sz="1800" dirty="0" err="1" smtClean="0"/>
              <a:t>Hemenway</a:t>
            </a:r>
            <a:r>
              <a:rPr lang="en-US" sz="1800" dirty="0" smtClean="0"/>
              <a:t> Wash</a:t>
            </a:r>
          </a:p>
          <a:p>
            <a:endParaRPr lang="en-US" sz="1800" dirty="0"/>
          </a:p>
        </p:txBody>
      </p:sp>
      <p:pic>
        <p:nvPicPr>
          <p:cNvPr id="6" name="Picture 2" descr="http://image.absoluteastronomy.com/images/encyclopediaimages/d/dr/dragline_excavator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133600"/>
            <a:ext cx="3877314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867400" y="1752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Dragline</a:t>
            </a:r>
            <a:endParaRPr lang="en-US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4572000" y="533400"/>
            <a:ext cx="4038600" cy="5867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 required 230 individual gigantic blocks of concrete from 25 to 60 square feet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Dam itself used 3,250,000 cubic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yards of concrete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concrete was placed in the dam using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and 8 cu .yd. bottom dump buckets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Would of taken 100 years for concrete to properly cure without engineering intervention.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Imbedded with over 582 miles of one inch steel pipe through the interconnecting concrete blocks that circulated ice water and later backfilled with concrete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57200"/>
            <a:ext cx="1697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Continue…</a:t>
            </a:r>
            <a:endParaRPr lang="en-US" sz="2400" b="1" dirty="0"/>
          </a:p>
        </p:txBody>
      </p:sp>
      <p:pic>
        <p:nvPicPr>
          <p:cNvPr id="9218" name="Picture 2" descr="http://www.eng.auburn.edu/users/zechwes/Pictures/Hoover_Dam/Hoover_Dam_Concrete_Ba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19200"/>
            <a:ext cx="3943350" cy="49149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connecticutwatertrails.com/archforces.gif"/>
          <p:cNvPicPr>
            <a:picLocks noChangeAspect="1" noChangeArrowheads="1"/>
          </p:cNvPicPr>
          <p:nvPr/>
        </p:nvPicPr>
        <p:blipFill>
          <a:blip r:embed="rId2" cstate="print"/>
          <a:srcRect r="12025"/>
          <a:stretch>
            <a:fillRect/>
          </a:stretch>
        </p:blipFill>
        <p:spPr bwMode="auto">
          <a:xfrm>
            <a:off x="4419599" y="2438400"/>
            <a:ext cx="4572001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How can Hoover Dam withstand the massive pressure and weight of Lake Mead?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4221163"/>
          </a:xfrm>
        </p:spPr>
        <p:txBody>
          <a:bodyPr>
            <a:noAutofit/>
          </a:bodyPr>
          <a:lstStyle/>
          <a:p>
            <a:r>
              <a:rPr lang="en-US" sz="2200" dirty="0" smtClean="0"/>
              <a:t>Dam curves against lake mead and is fortified against the massive rock walls of black canyon.  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45,000 pounds per square foot water pressure held back by </a:t>
            </a:r>
            <a:r>
              <a:rPr lang="en-US" sz="2200" dirty="0" smtClean="0"/>
              <a:t>gravity</a:t>
            </a:r>
          </a:p>
          <a:p>
            <a:endParaRPr lang="en-US" sz="2200" dirty="0" smtClean="0"/>
          </a:p>
          <a:p>
            <a:r>
              <a:rPr lang="en-US" sz="2200" dirty="0" smtClean="0"/>
              <a:t>Water compresses against the curved walls and the canyon walls push back counteracting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media.web.britannica.com/eb-media/55/63455-004-7B5AB36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85800"/>
            <a:ext cx="4223166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Type</a:t>
            </a:r>
            <a:r>
              <a:rPr lang="en-US" sz="2400" dirty="0" smtClean="0"/>
              <a:t>: Arch gravity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Height</a:t>
            </a:r>
            <a:r>
              <a:rPr lang="en-US" sz="2400" dirty="0" smtClean="0"/>
              <a:t>: 726.4 feet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Crest length</a:t>
            </a:r>
            <a:r>
              <a:rPr lang="en-US" sz="2400" dirty="0" smtClean="0"/>
              <a:t>: 1244 feet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Crest Width</a:t>
            </a:r>
            <a:r>
              <a:rPr lang="en-US" sz="2400" dirty="0" smtClean="0"/>
              <a:t>: 45 feet</a:t>
            </a:r>
          </a:p>
          <a:p>
            <a:pPr>
              <a:lnSpc>
                <a:spcPct val="160000"/>
              </a:lnSpc>
            </a:pPr>
            <a:r>
              <a:rPr lang="en-US" sz="2400" b="1" dirty="0" smtClean="0"/>
              <a:t>Base width</a:t>
            </a:r>
            <a:r>
              <a:rPr lang="en-US" sz="2400" dirty="0" smtClean="0"/>
              <a:t>: 1660 feet</a:t>
            </a:r>
          </a:p>
          <a:p>
            <a:pPr>
              <a:lnSpc>
                <a:spcPct val="160000"/>
              </a:lnSpc>
            </a:pPr>
            <a:r>
              <a:rPr lang="en-US" sz="2400" b="1" dirty="0" smtClean="0"/>
              <a:t>Volume of concrete</a:t>
            </a:r>
            <a:r>
              <a:rPr lang="en-US" sz="2400" dirty="0" smtClean="0"/>
              <a:t>: 4.25 million cubic yards</a:t>
            </a:r>
            <a:endParaRPr lang="en-US" sz="2400" dirty="0"/>
          </a:p>
        </p:txBody>
      </p:sp>
      <p:pic>
        <p:nvPicPr>
          <p:cNvPr id="7" name="Content Placeholder 6" descr="image00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6800" y="1371600"/>
            <a:ext cx="3347561" cy="50292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Adobe Garamond Pro Bold"/>
        <a:ea typeface=""/>
        <a:cs typeface=""/>
      </a:majorFont>
      <a:minorFont>
        <a:latin typeface="Adobe Caslon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533</Words>
  <Application>Microsoft Office PowerPoint</Application>
  <PresentationFormat>On-screen Show (4:3)</PresentationFormat>
  <Paragraphs>77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Purpose</vt:lpstr>
      <vt:lpstr>Slide 3</vt:lpstr>
      <vt:lpstr>4 Diversion Tunnels</vt:lpstr>
      <vt:lpstr>Concrete Facts</vt:lpstr>
      <vt:lpstr>Slide 6</vt:lpstr>
      <vt:lpstr>How can Hoover Dam withstand the massive pressure and weight of Lake Mead?</vt:lpstr>
      <vt:lpstr>Slide 8</vt:lpstr>
      <vt:lpstr>Final Product</vt:lpstr>
      <vt:lpstr>Fun Facts</vt:lpstr>
      <vt:lpstr>Sources</vt:lpstr>
    </vt:vector>
  </TitlesOfParts>
  <Company>The University of Texas at El Paso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 University of Texas at El Paso</dc:creator>
  <cp:lastModifiedBy>Owner</cp:lastModifiedBy>
  <cp:revision>19</cp:revision>
  <dcterms:created xsi:type="dcterms:W3CDTF">2011-01-19T19:18:54Z</dcterms:created>
  <dcterms:modified xsi:type="dcterms:W3CDTF">2011-02-01T04:01:54Z</dcterms:modified>
</cp:coreProperties>
</file>